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0" r:id="rId4"/>
    <p:sldId id="266" r:id="rId5"/>
    <p:sldId id="269" r:id="rId6"/>
    <p:sldId id="270" r:id="rId7"/>
    <p:sldId id="263" r:id="rId8"/>
    <p:sldId id="267" r:id="rId9"/>
    <p:sldId id="262" r:id="rId10"/>
    <p:sldId id="264" r:id="rId11"/>
    <p:sldId id="259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6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2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68363"/>
            <a:ext cx="12192000" cy="4321276"/>
          </a:xfrm>
          <a:custGeom>
            <a:avLst/>
            <a:gdLst>
              <a:gd name="connsiteX0" fmla="*/ 0 w 12192000"/>
              <a:gd name="connsiteY0" fmla="*/ 0 h 4321276"/>
              <a:gd name="connsiteX1" fmla="*/ 12192000 w 12192000"/>
              <a:gd name="connsiteY1" fmla="*/ 0 h 4321276"/>
              <a:gd name="connsiteX2" fmla="*/ 12192000 w 12192000"/>
              <a:gd name="connsiteY2" fmla="*/ 4321276 h 4321276"/>
              <a:gd name="connsiteX3" fmla="*/ 0 w 12192000"/>
              <a:gd name="connsiteY3" fmla="*/ 4321276 h 43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21276">
                <a:moveTo>
                  <a:pt x="0" y="0"/>
                </a:moveTo>
                <a:lnTo>
                  <a:pt x="12192000" y="0"/>
                </a:lnTo>
                <a:lnTo>
                  <a:pt x="12192000" y="4321276"/>
                </a:lnTo>
                <a:lnTo>
                  <a:pt x="0" y="4321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05662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6"/>
          <p:cNvSpPr>
            <a:spLocks noGrp="1"/>
          </p:cNvSpPr>
          <p:nvPr>
            <p:ph type="body" sz="quarter" idx="10"/>
          </p:nvPr>
        </p:nvSpPr>
        <p:spPr>
          <a:xfrm>
            <a:off x="822365" y="2374717"/>
            <a:ext cx="10760035" cy="4222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37"/>
          <p:cNvSpPr>
            <a:spLocks noGrp="1"/>
          </p:cNvSpPr>
          <p:nvPr>
            <p:ph type="title"/>
          </p:nvPr>
        </p:nvSpPr>
        <p:spPr>
          <a:xfrm>
            <a:off x="609600" y="822784"/>
            <a:ext cx="10972800" cy="806016"/>
          </a:xfrm>
        </p:spPr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22562E-5A92-49C1-BDC6-DCCFEF676DD3}"/>
              </a:ext>
            </a:extLst>
          </p:cNvPr>
          <p:cNvSpPr/>
          <p:nvPr userDrawn="1"/>
        </p:nvSpPr>
        <p:spPr>
          <a:xfrm>
            <a:off x="5622967" y="1702077"/>
            <a:ext cx="946071" cy="3428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0" cap="none" spc="0" normalizeH="0" baseline="0" noProof="0" dirty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6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6"/>
          <p:cNvSpPr>
            <a:spLocks noGrp="1"/>
          </p:cNvSpPr>
          <p:nvPr>
            <p:ph type="body" sz="quarter" idx="10"/>
          </p:nvPr>
        </p:nvSpPr>
        <p:spPr>
          <a:xfrm>
            <a:off x="822365" y="2374717"/>
            <a:ext cx="10760035" cy="4222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37"/>
          <p:cNvSpPr>
            <a:spLocks noGrp="1"/>
          </p:cNvSpPr>
          <p:nvPr>
            <p:ph type="title"/>
          </p:nvPr>
        </p:nvSpPr>
        <p:spPr>
          <a:xfrm>
            <a:off x="609600" y="822784"/>
            <a:ext cx="10972800" cy="806016"/>
          </a:xfrm>
        </p:spPr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22562E-5A92-49C1-BDC6-DCCFEF676DD3}"/>
              </a:ext>
            </a:extLst>
          </p:cNvPr>
          <p:cNvSpPr/>
          <p:nvPr userDrawn="1"/>
        </p:nvSpPr>
        <p:spPr>
          <a:xfrm>
            <a:off x="5622967" y="1702077"/>
            <a:ext cx="946071" cy="3428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0" cap="none" spc="0" normalizeH="0" baseline="0" noProof="0" dirty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6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6"/>
          <p:cNvSpPr>
            <a:spLocks noGrp="1"/>
          </p:cNvSpPr>
          <p:nvPr>
            <p:ph type="body" sz="quarter" idx="10"/>
          </p:nvPr>
        </p:nvSpPr>
        <p:spPr>
          <a:xfrm>
            <a:off x="822365" y="2374717"/>
            <a:ext cx="10760035" cy="4222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37"/>
          <p:cNvSpPr>
            <a:spLocks noGrp="1"/>
          </p:cNvSpPr>
          <p:nvPr>
            <p:ph type="title"/>
          </p:nvPr>
        </p:nvSpPr>
        <p:spPr>
          <a:xfrm>
            <a:off x="609600" y="822784"/>
            <a:ext cx="10972800" cy="806016"/>
          </a:xfrm>
        </p:spPr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22562E-5A92-49C1-BDC6-DCCFEF676DD3}"/>
              </a:ext>
            </a:extLst>
          </p:cNvPr>
          <p:cNvSpPr/>
          <p:nvPr userDrawn="1"/>
        </p:nvSpPr>
        <p:spPr>
          <a:xfrm>
            <a:off x="5622967" y="1702077"/>
            <a:ext cx="946071" cy="3428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0" cap="none" spc="0" normalizeH="0" baseline="0" noProof="0" dirty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34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593FB9-4297-4D1A-AF60-552338E598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41717" y="1737542"/>
            <a:ext cx="8708572" cy="301783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8807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7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5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4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1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9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783DF-54CE-3042-AF25-26A3F2DF50F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5AB0-6105-B044-9E29-8D79F80EA30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C293E-287C-4437-B853-19005678622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504901" y="6323501"/>
            <a:ext cx="1494588" cy="687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0F9B38-FE8C-49A4-8385-439338E99892}"/>
              </a:ext>
            </a:extLst>
          </p:cNvPr>
          <p:cNvSpPr/>
          <p:nvPr userDrawn="1"/>
        </p:nvSpPr>
        <p:spPr>
          <a:xfrm>
            <a:off x="10034337" y="6252794"/>
            <a:ext cx="1494588" cy="25095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426911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D116C-812A-F44F-B6DC-FEE4AD410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9A9254-68C7-2C42-BA58-12FE6623F5B3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98F6FBF-8E09-0D41-8493-CFB5B865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C5EA9843-C994-BC45-B55E-A172F6A6D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EE620FD-E2D4-BC47-9FFD-9D7169329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D4B43562-5959-084F-9F4F-690DF4A46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F6276BF-2495-FF48-8765-339D5F4B7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86F0AF7-CEE2-AA42-A2E2-332B92158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9DCAD7-825F-6349-82CB-A35F9B7B7517}"/>
              </a:ext>
            </a:extLst>
          </p:cNvPr>
          <p:cNvSpPr txBox="1"/>
          <p:nvPr/>
        </p:nvSpPr>
        <p:spPr>
          <a:xfrm>
            <a:off x="2385848" y="2305765"/>
            <a:ext cx="7509641" cy="523220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-v4020 Light" pitchFamily="2" charset="77"/>
              </a:rPr>
              <a:t>Final Event on Friday, 16</a:t>
            </a:r>
            <a:r>
              <a:rPr lang="en-US" sz="2800" baseline="30000" dirty="0">
                <a:latin typeface="Raleway-v4020 Light" pitchFamily="2" charset="77"/>
              </a:rPr>
              <a:t>th</a:t>
            </a:r>
            <a:r>
              <a:rPr lang="en-US" sz="2800" dirty="0">
                <a:latin typeface="Raleway-v4020 Light" pitchFamily="2" charset="77"/>
              </a:rPr>
              <a:t> November @7 pm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D3280-450D-EC4B-935D-ADC04122F923}"/>
              </a:ext>
            </a:extLst>
          </p:cNvPr>
          <p:cNvSpPr txBox="1"/>
          <p:nvPr/>
        </p:nvSpPr>
        <p:spPr>
          <a:xfrm>
            <a:off x="2824656" y="3646373"/>
            <a:ext cx="6647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-v4020 Light" pitchFamily="2" charset="77"/>
              </a:rPr>
              <a:t>10 minutes to present to judges + 10 minutes for 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861C9-0DD9-FD4E-B23A-F2CD01E8A83A}"/>
              </a:ext>
            </a:extLst>
          </p:cNvPr>
          <p:cNvSpPr txBox="1"/>
          <p:nvPr/>
        </p:nvSpPr>
        <p:spPr>
          <a:xfrm>
            <a:off x="2869323" y="4379935"/>
            <a:ext cx="635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-v4020 Light" pitchFamily="2" charset="77"/>
              </a:rPr>
              <a:t>Networking opportunity – Food and drinks provided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C1EC7-0692-2141-B231-309C2A074DF7}"/>
              </a:ext>
            </a:extLst>
          </p:cNvPr>
          <p:cNvSpPr txBox="1"/>
          <p:nvPr/>
        </p:nvSpPr>
        <p:spPr>
          <a:xfrm>
            <a:off x="3736425" y="4995488"/>
            <a:ext cx="4423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-v4020 Light" pitchFamily="2" charset="77"/>
              </a:rPr>
              <a:t>Keynote Speaker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5403C-6F61-C84E-B95C-B9B790E28FEC}"/>
              </a:ext>
            </a:extLst>
          </p:cNvPr>
          <p:cNvSpPr txBox="1"/>
          <p:nvPr/>
        </p:nvSpPr>
        <p:spPr>
          <a:xfrm>
            <a:off x="3247698" y="1168901"/>
            <a:ext cx="5785942" cy="783193"/>
          </a:xfrm>
          <a:prstGeom prst="roundRect">
            <a:avLst/>
          </a:prstGeom>
          <a:solidFill>
            <a:srgbClr val="FDB813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leway-v4020 Light" pitchFamily="2" charset="77"/>
              </a:rPr>
              <a:t>Final Step of the AFTP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34E135-07F5-8B4E-BAF6-C863BABCFBB0}"/>
              </a:ext>
            </a:extLst>
          </p:cNvPr>
          <p:cNvSpPr/>
          <p:nvPr/>
        </p:nvSpPr>
        <p:spPr>
          <a:xfrm>
            <a:off x="388884" y="4046483"/>
            <a:ext cx="2254469" cy="2167881"/>
          </a:xfrm>
          <a:prstGeom prst="ellipse">
            <a:avLst/>
          </a:prstGeom>
          <a:solidFill>
            <a:srgbClr val="FDB813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9FB0A-1262-DD45-AD5F-8EEAFF81F20F}"/>
              </a:ext>
            </a:extLst>
          </p:cNvPr>
          <p:cNvSpPr txBox="1"/>
          <p:nvPr/>
        </p:nvSpPr>
        <p:spPr>
          <a:xfrm>
            <a:off x="570187" y="4637980"/>
            <a:ext cx="18918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Raleway-v4020 Light" pitchFamily="2" charset="77"/>
              </a:rPr>
              <a:t>Judges: </a:t>
            </a:r>
          </a:p>
          <a:p>
            <a:pPr algn="ctr"/>
            <a:r>
              <a:rPr lang="en-US" dirty="0">
                <a:latin typeface="Raleway-v4020 Light" pitchFamily="2" charset="77"/>
              </a:rPr>
              <a:t>lecturers &amp; professionals</a:t>
            </a:r>
          </a:p>
        </p:txBody>
      </p:sp>
    </p:spTree>
    <p:extLst>
      <p:ext uri="{BB962C8B-B14F-4D97-AF65-F5344CB8AC3E}">
        <p14:creationId xmlns:p14="http://schemas.microsoft.com/office/powerpoint/2010/main" val="1453546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9" grpId="0" animBg="1"/>
      <p:bldP spid="3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84C5F33-CBED-5144-9238-EC1C5B911294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DFFFD8F1-346B-1044-BD7A-448A4AAD8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C8D1A9D6-0FDE-644A-8330-1EC77095B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20F65D-CF08-4045-9147-BBD514C06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FDB70135-A37B-BF44-AD36-F36D64D71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F33D3D4-7F1E-1A47-AD1E-B21632C56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1DDDDC7F-FD5A-C143-9819-54AE94C85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57FFDF-1ACA-3041-AA4E-581D2B28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895" y="455369"/>
            <a:ext cx="5339255" cy="11430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Raleway-v4020 Light" pitchFamily="2" charset="77"/>
              </a:rPr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6FDEE2-9FAB-C644-BC95-84F4EE6D2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59121"/>
              </p:ext>
            </p:extLst>
          </p:nvPr>
        </p:nvGraphicFramePr>
        <p:xfrm>
          <a:off x="1859016" y="1598369"/>
          <a:ext cx="8269014" cy="4820920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134507">
                  <a:extLst>
                    <a:ext uri="{9D8B030D-6E8A-4147-A177-3AD203B41FA5}">
                      <a16:colId xmlns:a16="http://schemas.microsoft.com/office/drawing/2014/main" val="3180096355"/>
                    </a:ext>
                  </a:extLst>
                </a:gridCol>
                <a:gridCol w="4134507">
                  <a:extLst>
                    <a:ext uri="{9D8B030D-6E8A-4147-A177-3AD203B41FA5}">
                      <a16:colId xmlns:a16="http://schemas.microsoft.com/office/drawing/2014/main" val="37662551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 u="none" strike="noStrike" dirty="0">
                          <a:effectLst/>
                          <a:latin typeface="Raleway-v4020 Light" pitchFamily="2" charset="77"/>
                        </a:rPr>
                        <a:t>Key events </a:t>
                      </a:r>
                      <a:endParaRPr lang="en-GB" sz="2400" b="1" dirty="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B81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 u="none" strike="noStrike" dirty="0">
                          <a:effectLst/>
                          <a:latin typeface="Raleway-v4020 Light" pitchFamily="2" charset="77"/>
                        </a:rPr>
                        <a:t>Dates</a:t>
                      </a:r>
                      <a:endParaRPr lang="en-GB" sz="2400" b="1" dirty="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B8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236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Raleway-v4020 Light" pitchFamily="2" charset="77"/>
                        </a:rPr>
                        <a:t>AFTP Information session: Applications open </a:t>
                      </a:r>
                      <a:endParaRPr lang="en-GB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u="none" strike="noStrike">
                          <a:effectLst/>
                          <a:latin typeface="Raleway-v4020 Light" pitchFamily="2" charset="77"/>
                        </a:rPr>
                        <a:t>Monday, 24th September</a:t>
                      </a:r>
                      <a:endParaRPr lang="en-GB" sz="180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5766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Raleway-v4020 Light" pitchFamily="2" charset="77"/>
                        </a:rPr>
                        <a:t>Applications close </a:t>
                      </a:r>
                      <a:endParaRPr lang="en-GB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u="none" strike="noStrike">
                          <a:effectLst/>
                          <a:latin typeface="Raleway-v4020 Light" pitchFamily="2" charset="77"/>
                        </a:rPr>
                        <a:t>Monday, 8th October</a:t>
                      </a:r>
                      <a:endParaRPr lang="en-GB" sz="180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3689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Raleway-v4020 Light" pitchFamily="2" charset="77"/>
                        </a:rPr>
                        <a:t>Board announces the selected participants and the teams that have been formed</a:t>
                      </a:r>
                      <a:endParaRPr lang="en-GB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u="none" strike="noStrike">
                          <a:effectLst/>
                          <a:latin typeface="Raleway-v4020 Light" pitchFamily="2" charset="77"/>
                        </a:rPr>
                        <a:t>Friday, 12th October</a:t>
                      </a:r>
                      <a:endParaRPr lang="en-GB" sz="180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9736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Raleway-v4020 Light" pitchFamily="2" charset="77"/>
                        </a:rPr>
                        <a:t>Teams are given the case and assigned a mentor</a:t>
                      </a:r>
                      <a:endParaRPr lang="en-GB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u="none" strike="noStrike">
                          <a:effectLst/>
                          <a:latin typeface="Raleway-v4020 Light" pitchFamily="2" charset="77"/>
                        </a:rPr>
                        <a:t>Monday, 15th October</a:t>
                      </a:r>
                      <a:endParaRPr lang="en-GB" sz="180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8105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Raleway-v4020 Light" pitchFamily="2" charset="77"/>
                        </a:rPr>
                        <a:t>Workshop at Deloitte offices in Glasgow for all the participants in the project</a:t>
                      </a:r>
                      <a:endParaRPr lang="en-GB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u="none" strike="noStrike">
                          <a:effectLst/>
                          <a:latin typeface="Raleway-v4020 Light" pitchFamily="2" charset="77"/>
                        </a:rPr>
                        <a:t>Monday, 22nd October from 2 to 3.30 pm</a:t>
                      </a:r>
                      <a:endParaRPr lang="en-GB" sz="180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93578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Raleway-v4020 Light" pitchFamily="2" charset="77"/>
                        </a:rPr>
                        <a:t>AFTP Final Event</a:t>
                      </a:r>
                      <a:endParaRPr lang="en-GB" sz="1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u="none" strike="noStrike" dirty="0">
                          <a:effectLst/>
                          <a:latin typeface="Raleway-v4020 Light" pitchFamily="2" charset="77"/>
                        </a:rPr>
                        <a:t>Friday, 16th November at 7 pm at GUU Dining Hall</a:t>
                      </a:r>
                      <a:endParaRPr lang="en-GB" sz="1800" dirty="0">
                        <a:effectLst/>
                        <a:latin typeface="Raleway-v4020 Light" pitchFamily="2" charset="77"/>
                      </a:endParaRPr>
                    </a:p>
                  </a:txBody>
                  <a:tcPr marL="63500" marR="63500" marT="63500" marB="6350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B813">
                            <a:tint val="66000"/>
                            <a:satMod val="160000"/>
                          </a:srgbClr>
                        </a:gs>
                        <a:gs pos="50000">
                          <a:srgbClr val="FDB813">
                            <a:tint val="44500"/>
                            <a:satMod val="160000"/>
                          </a:srgbClr>
                        </a:gs>
                        <a:gs pos="100000">
                          <a:srgbClr val="FDB813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483801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89860CB-7631-9D40-B917-524394F3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527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33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64674B-ECF9-254B-8718-07F6ED36D17D}"/>
              </a:ext>
            </a:extLst>
          </p:cNvPr>
          <p:cNvSpPr txBox="1"/>
          <p:nvPr/>
        </p:nvSpPr>
        <p:spPr>
          <a:xfrm>
            <a:off x="2879834" y="4204138"/>
            <a:ext cx="6074980" cy="1736646"/>
          </a:xfrm>
          <a:prstGeom prst="round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aleway-v4020 Light" pitchFamily="2" charset="77"/>
              </a:rPr>
              <a:t>and don’t forget that applications for the AFTP open </a:t>
            </a:r>
            <a:r>
              <a:rPr lang="en-US" sz="3200" b="1" dirty="0">
                <a:latin typeface="Raleway-v4020 Light" pitchFamily="2" charset="77"/>
              </a:rPr>
              <a:t>tonight</a:t>
            </a:r>
            <a:r>
              <a:rPr lang="en-US" sz="3200" dirty="0">
                <a:latin typeface="Raleway-v4020 Light" pitchFamily="2" charset="7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9538D-1458-D34D-B7BA-FDDF735AA050}"/>
              </a:ext>
            </a:extLst>
          </p:cNvPr>
          <p:cNvSpPr txBox="1"/>
          <p:nvPr/>
        </p:nvSpPr>
        <p:spPr>
          <a:xfrm>
            <a:off x="2690648" y="2501463"/>
            <a:ext cx="6453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DB813"/>
                </a:solidFill>
                <a:latin typeface="Raleway-v4020 Light" pitchFamily="2" charset="77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B11F2-8946-BB40-A08E-995F9016F51B}"/>
              </a:ext>
            </a:extLst>
          </p:cNvPr>
          <p:cNvSpPr txBox="1"/>
          <p:nvPr/>
        </p:nvSpPr>
        <p:spPr>
          <a:xfrm>
            <a:off x="7987862" y="777766"/>
            <a:ext cx="3647091" cy="1123712"/>
          </a:xfrm>
          <a:prstGeom prst="wedgeRoundRectCallout">
            <a:avLst>
              <a:gd name="adj1" fmla="val -30229"/>
              <a:gd name="adj2" fmla="val 84012"/>
              <a:gd name="adj3" fmla="val 16667"/>
            </a:avLst>
          </a:prstGeom>
          <a:solidFill>
            <a:srgbClr val="FDB813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-v4020 Light" pitchFamily="2" charset="77"/>
              </a:rPr>
              <a:t>If you have any questions, contact us at </a:t>
            </a:r>
          </a:p>
          <a:p>
            <a:pPr algn="ctr"/>
            <a:r>
              <a:rPr lang="en-US" sz="2000" b="1" dirty="0" err="1">
                <a:latin typeface="Raleway-v4020 Light" pitchFamily="2" charset="77"/>
              </a:rPr>
              <a:t>info@uogfintech.com</a:t>
            </a:r>
            <a:endParaRPr lang="en-US" sz="2000" b="1" dirty="0">
              <a:latin typeface="Raleway-v4020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231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58ADA5-0999-2746-8C11-714788C3455D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30149940-5B16-D44B-B01B-758F59DF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975DF15F-7707-DF48-8235-02A9F1DB4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987B75C4-A432-6041-9D64-07111D430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7539C9C-4F5B-2643-B82F-D0341F36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4432DB12-6849-474C-82B0-06664C0A5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429835A0-AFBB-A34F-A669-CC0D0B5769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C92F11-0A96-9B48-9D30-0A136F8A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287" y="1129252"/>
            <a:ext cx="4913587" cy="955185"/>
          </a:xfrm>
          <a:ln w="38100">
            <a:solidFill>
              <a:srgbClr val="FDB813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000" b="1" dirty="0">
                <a:latin typeface="Raleway-v4020 Light" pitchFamily="2" charset="77"/>
              </a:rPr>
              <a:t>What is the AFTP about?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2EE4-8414-AA49-B8AD-E365CF29C813}"/>
              </a:ext>
            </a:extLst>
          </p:cNvPr>
          <p:cNvSpPr txBox="1"/>
          <p:nvPr/>
        </p:nvSpPr>
        <p:spPr>
          <a:xfrm>
            <a:off x="2070539" y="2547826"/>
            <a:ext cx="4277709" cy="1432500"/>
          </a:xfrm>
          <a:prstGeom prst="foldedCorner">
            <a:avLst/>
          </a:prstGeom>
          <a:solidFill>
            <a:srgbClr val="FDB813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Raleway-v4020 Light" pitchFamily="2" charset="77"/>
              </a:rPr>
              <a:t>FinTech</a:t>
            </a:r>
            <a:r>
              <a:rPr lang="en-GB" dirty="0">
                <a:latin typeface="Raleway-v4020 Light" pitchFamily="2" charset="77"/>
              </a:rPr>
              <a:t> Society members work on a project aimed at solving a specific </a:t>
            </a:r>
            <a:r>
              <a:rPr lang="en-GB" dirty="0" err="1">
                <a:latin typeface="Raleway-v4020 Light" pitchFamily="2" charset="77"/>
              </a:rPr>
              <a:t>FinTech</a:t>
            </a:r>
            <a:r>
              <a:rPr lang="en-GB" dirty="0">
                <a:latin typeface="Raleway-v4020 Light" pitchFamily="2" charset="77"/>
              </a:rPr>
              <a:t>-related issue in an existing business.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54FFC-74AA-9445-97F7-16F7DF0AC2C4}"/>
              </a:ext>
            </a:extLst>
          </p:cNvPr>
          <p:cNvSpPr txBox="1"/>
          <p:nvPr/>
        </p:nvSpPr>
        <p:spPr>
          <a:xfrm>
            <a:off x="1156139" y="4719145"/>
            <a:ext cx="4277709" cy="1432500"/>
          </a:xfrm>
          <a:prstGeom prst="foldedCorner">
            <a:avLst/>
          </a:prstGeom>
          <a:solidFill>
            <a:srgbClr val="FDB813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They work in teams to map out both the </a:t>
            </a:r>
            <a:r>
              <a:rPr lang="en-GB" b="1" dirty="0">
                <a:latin typeface="Raleway-v4020 Light" pitchFamily="2" charset="77"/>
              </a:rPr>
              <a:t>challenges</a:t>
            </a:r>
            <a:r>
              <a:rPr lang="en-GB" dirty="0">
                <a:latin typeface="Raleway-v4020 Light" pitchFamily="2" charset="77"/>
              </a:rPr>
              <a:t> and </a:t>
            </a:r>
            <a:r>
              <a:rPr lang="en-GB" b="1" dirty="0">
                <a:latin typeface="Raleway-v4020 Light" pitchFamily="2" charset="77"/>
              </a:rPr>
              <a:t>opportunities</a:t>
            </a:r>
            <a:r>
              <a:rPr lang="en-GB" dirty="0">
                <a:latin typeface="Raleway-v4020 Light" pitchFamily="2" charset="77"/>
              </a:rPr>
              <a:t> faced by the business with regards to </a:t>
            </a:r>
            <a:r>
              <a:rPr lang="en-GB" dirty="0" err="1">
                <a:latin typeface="Raleway-v4020 Light" pitchFamily="2" charset="77"/>
              </a:rPr>
              <a:t>FinTech</a:t>
            </a:r>
            <a:r>
              <a:rPr lang="en-GB" dirty="0">
                <a:latin typeface="Raleway-v4020 Light" pitchFamily="2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58A4A-3F02-9D43-903B-030315CB010A}"/>
              </a:ext>
            </a:extLst>
          </p:cNvPr>
          <p:cNvSpPr txBox="1"/>
          <p:nvPr/>
        </p:nvSpPr>
        <p:spPr>
          <a:xfrm>
            <a:off x="6936827" y="3481584"/>
            <a:ext cx="3197772" cy="1763078"/>
          </a:xfrm>
          <a:prstGeom prst="foldedCorner">
            <a:avLst/>
          </a:prstGeom>
          <a:solidFill>
            <a:srgbClr val="FDB813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They draw on </a:t>
            </a:r>
            <a:r>
              <a:rPr lang="en-GB" b="1" dirty="0">
                <a:latin typeface="Raleway-v4020 Light" pitchFamily="2" charset="77"/>
              </a:rPr>
              <a:t>cross-disciplinary research </a:t>
            </a:r>
            <a:r>
              <a:rPr lang="en-GB" dirty="0">
                <a:latin typeface="Raleway-v4020 Light" pitchFamily="2" charset="77"/>
              </a:rPr>
              <a:t>to devise tailored insights and potential solutions for the business. </a:t>
            </a:r>
          </a:p>
        </p:txBody>
      </p:sp>
    </p:spTree>
    <p:extLst>
      <p:ext uri="{BB962C8B-B14F-4D97-AF65-F5344CB8AC3E}">
        <p14:creationId xmlns:p14="http://schemas.microsoft.com/office/powerpoint/2010/main" val="2798155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6A68636-C995-8F4B-91AC-7C6E7A6AE9F1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AD5E6CDE-070C-E24A-8272-8980BBBD6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83FC7894-0956-8F4E-BD86-F14BCB451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8C90EB6-08A3-214A-B384-02CAEE84F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F64B7B1B-0E74-E843-A55F-47468D4D4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7E4FBE8-F5B9-794E-9D80-7D6467BF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F4D9812-8EBA-8C4F-B0AA-EC02CF854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223E20-1980-9B4F-9850-891F40398CF6}"/>
              </a:ext>
            </a:extLst>
          </p:cNvPr>
          <p:cNvSpPr txBox="1"/>
          <p:nvPr/>
        </p:nvSpPr>
        <p:spPr>
          <a:xfrm>
            <a:off x="3510452" y="1023988"/>
            <a:ext cx="4803228" cy="715089"/>
          </a:xfrm>
          <a:prstGeom prst="roundRect">
            <a:avLst/>
          </a:prstGeom>
          <a:solidFill>
            <a:srgbClr val="FDB813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leway-v4020 Light" pitchFamily="2" charset="77"/>
              </a:rPr>
              <a:t>Experiential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838BE-FFC0-AC40-B4BD-C7EE68E8B317}"/>
              </a:ext>
            </a:extLst>
          </p:cNvPr>
          <p:cNvSpPr txBox="1"/>
          <p:nvPr/>
        </p:nvSpPr>
        <p:spPr>
          <a:xfrm>
            <a:off x="3773210" y="2343455"/>
            <a:ext cx="4109545" cy="2553891"/>
          </a:xfrm>
          <a:prstGeom prst="wedgeRoundRectCallout">
            <a:avLst>
              <a:gd name="adj1" fmla="val -30040"/>
              <a:gd name="adj2" fmla="val 64146"/>
              <a:gd name="adj3" fmla="val 16667"/>
            </a:avLst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Raleway-v4020 Light" pitchFamily="2" charset="77"/>
              </a:rPr>
              <a:t>The most valuable skills transferable to any work environment can most effectively be acquired through “learning by doing”.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49458-A582-C140-8222-F8C87A713C08}"/>
              </a:ext>
            </a:extLst>
          </p:cNvPr>
          <p:cNvSpPr txBox="1"/>
          <p:nvPr/>
        </p:nvSpPr>
        <p:spPr>
          <a:xfrm>
            <a:off x="1135117" y="2249214"/>
            <a:ext cx="1912883" cy="40862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critical thinking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B0863-9437-F040-9940-2DFBE934ABE1}"/>
              </a:ext>
            </a:extLst>
          </p:cNvPr>
          <p:cNvSpPr txBox="1"/>
          <p:nvPr/>
        </p:nvSpPr>
        <p:spPr>
          <a:xfrm>
            <a:off x="4945113" y="5749159"/>
            <a:ext cx="1765738" cy="40862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team-working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DDFAD-44F2-664B-97A4-D2B694E2C6B3}"/>
              </a:ext>
            </a:extLst>
          </p:cNvPr>
          <p:cNvSpPr txBox="1"/>
          <p:nvPr/>
        </p:nvSpPr>
        <p:spPr>
          <a:xfrm>
            <a:off x="8534395" y="4477406"/>
            <a:ext cx="1975947" cy="40862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communication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B9FEF-F652-4941-A5C0-E8F3558F3F13}"/>
              </a:ext>
            </a:extLst>
          </p:cNvPr>
          <p:cNvSpPr txBox="1"/>
          <p:nvPr/>
        </p:nvSpPr>
        <p:spPr>
          <a:xfrm>
            <a:off x="1248104" y="4017705"/>
            <a:ext cx="1686908" cy="132802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presentation &amp; </a:t>
            </a:r>
          </a:p>
          <a:p>
            <a:pPr algn="ctr"/>
            <a:r>
              <a:rPr lang="en-GB" dirty="0">
                <a:latin typeface="Raleway-v4020 Light" pitchFamily="2" charset="77"/>
              </a:rPr>
              <a:t>report writing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476F7-33FE-7143-AECE-630330A69A72}"/>
              </a:ext>
            </a:extLst>
          </p:cNvPr>
          <p:cNvSpPr txBox="1"/>
          <p:nvPr/>
        </p:nvSpPr>
        <p:spPr>
          <a:xfrm>
            <a:off x="8413526" y="2249214"/>
            <a:ext cx="2217683" cy="71508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aleway-v4020 Light" pitchFamily="2" charset="77"/>
              </a:rPr>
              <a:t>wide range of interpersonal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600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2A70BF-8587-0244-8582-CE058C41ED36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313CC5B-79DC-F649-B37F-F0357E78B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FDED6C26-4C72-9243-B574-013A149AC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D9AF7F27-A190-1340-91D4-7F4F7C65A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2D8756F-ADBF-7441-837B-830BB9CCA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EB3B4B57-D426-EE40-BC0C-62549A62B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27F4C56C-B8E6-104D-B4C4-011CD0E8F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3FE4D2-D905-BE4C-800F-3CBCAF97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06" y="1418895"/>
            <a:ext cx="8902263" cy="935423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Raleway-v4020 Light" pitchFamily="2" charset="77"/>
              </a:rPr>
              <a:t>What is the business participating?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4BC45-6D19-5F46-9DEE-B17F89F5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964" y="2554013"/>
            <a:ext cx="5086826" cy="135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6C9BE-D43B-5840-B216-5DDF419EEA84}"/>
              </a:ext>
            </a:extLst>
          </p:cNvPr>
          <p:cNvSpPr txBox="1"/>
          <p:nvPr/>
        </p:nvSpPr>
        <p:spPr>
          <a:xfrm>
            <a:off x="2220329" y="4529960"/>
            <a:ext cx="7210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Raleway-v4020 Light" pitchFamily="2" charset="77"/>
              </a:rPr>
              <a:t>Orca provides an investment aggregation platform for the peer to peer lending (P2P) market.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Raleway-v4020 Light" pitchFamily="2" charset="77"/>
              </a:rPr>
              <a:t>People can research, build and monitor P2P investment portfolios, all from the Orca platform. </a:t>
            </a:r>
            <a:endParaRPr lang="en-US" sz="2000" dirty="0">
              <a:latin typeface="Raleway-v4020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48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CB47C23-1244-2C41-9EC8-993FE7A096E5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38F5997-82B6-134C-A4D9-3BDF1EE9D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5C098E1E-3048-6F44-A19A-A77AED1196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772AD93-1720-4041-B272-5BBFF004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19D65354-363A-DA41-89A1-ECB6384D7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40B89FDB-CABA-D444-912A-3CAF196B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0F286AA4-0BA8-1945-BD34-A9C5187BA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9C5CC0-4E8F-471C-967F-9C58049B44FB}"/>
              </a:ext>
            </a:extLst>
          </p:cNvPr>
          <p:cNvSpPr txBox="1"/>
          <p:nvPr/>
        </p:nvSpPr>
        <p:spPr>
          <a:xfrm>
            <a:off x="3068633" y="1125725"/>
            <a:ext cx="645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aleway-v4020 Light" pitchFamily="2" charset="77"/>
              </a:rPr>
              <a:t>P2P Lending: What is it?</a:t>
            </a: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67EB4606-76D7-436F-8B0D-951A883EEDC3}"/>
              </a:ext>
            </a:extLst>
          </p:cNvPr>
          <p:cNvSpPr/>
          <p:nvPr/>
        </p:nvSpPr>
        <p:spPr>
          <a:xfrm>
            <a:off x="7998852" y="5110055"/>
            <a:ext cx="736845" cy="70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94DD533A-6E3C-41EF-9E1B-983CD31B7711}"/>
              </a:ext>
            </a:extLst>
          </p:cNvPr>
          <p:cNvSpPr/>
          <p:nvPr/>
        </p:nvSpPr>
        <p:spPr>
          <a:xfrm>
            <a:off x="8595685" y="4543926"/>
            <a:ext cx="660197" cy="62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1" name="Shape 2800">
            <a:extLst>
              <a:ext uri="{FF2B5EF4-FFF2-40B4-BE49-F238E27FC236}">
                <a16:creationId xmlns:a16="http://schemas.microsoft.com/office/drawing/2014/main" id="{F7A4F806-B8CC-4160-835A-77611041E387}"/>
              </a:ext>
            </a:extLst>
          </p:cNvPr>
          <p:cNvSpPr/>
          <p:nvPr/>
        </p:nvSpPr>
        <p:spPr>
          <a:xfrm>
            <a:off x="7577787" y="4425306"/>
            <a:ext cx="842128" cy="51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/>
          </a:p>
        </p:txBody>
      </p:sp>
      <p:sp>
        <p:nvSpPr>
          <p:cNvPr id="24" name="Shape 2844">
            <a:extLst>
              <a:ext uri="{FF2B5EF4-FFF2-40B4-BE49-F238E27FC236}">
                <a16:creationId xmlns:a16="http://schemas.microsoft.com/office/drawing/2014/main" id="{46F92827-DB09-486F-9CDA-8C4FACA7F618}"/>
              </a:ext>
            </a:extLst>
          </p:cNvPr>
          <p:cNvSpPr/>
          <p:nvPr/>
        </p:nvSpPr>
        <p:spPr>
          <a:xfrm>
            <a:off x="6970547" y="3472812"/>
            <a:ext cx="2898736" cy="284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FAED3E07-DE40-4933-877C-85C377F5EC38}"/>
              </a:ext>
            </a:extLst>
          </p:cNvPr>
          <p:cNvSpPr/>
          <p:nvPr/>
        </p:nvSpPr>
        <p:spPr>
          <a:xfrm>
            <a:off x="1800912" y="2117363"/>
            <a:ext cx="8418786" cy="961187"/>
          </a:xfrm>
          <a:prstGeom prst="parallelogram">
            <a:avLst>
              <a:gd name="adj" fmla="val 50000"/>
            </a:avLst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Raleway-v4020 Light" pitchFamily="2" charset="77"/>
              </a:rPr>
              <a:t>“Debt financing without the middle-man &amp; on an online platform”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7352E4-C98F-744A-9E36-5688BEE1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631" y="3373207"/>
            <a:ext cx="4869763" cy="3043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6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  <p:bldP spid="24" grpId="1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190A4-812E-DD40-9037-66D0DBB80AE5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6598496B-E12A-0249-ACDE-0EBAFF27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F6D90BCC-A0BC-E746-A673-AAE602527F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B41BFB0F-E0F9-2942-AEB7-1DAAF14B1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FA9D4CE9-F754-AE4F-BDEF-51E8A4518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A0B98EC5-8130-F141-8C0D-22F752B68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AE6BF3BE-8C63-1D40-94AE-FFAFDBA2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CE1A764-569A-3A47-86BD-EFFB4E2C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t="17010" r="1436" b="11878"/>
          <a:stretch/>
        </p:blipFill>
        <p:spPr>
          <a:xfrm>
            <a:off x="977461" y="1769641"/>
            <a:ext cx="9900745" cy="4526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504E4-6FC8-4043-8486-E16F093C03D7}"/>
              </a:ext>
            </a:extLst>
          </p:cNvPr>
          <p:cNvSpPr txBox="1"/>
          <p:nvPr/>
        </p:nvSpPr>
        <p:spPr>
          <a:xfrm>
            <a:off x="3473667" y="1008992"/>
            <a:ext cx="548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aleway-v4020 Light" pitchFamily="2" charset="77"/>
              </a:rPr>
              <a:t>Orca’s journey so far</a:t>
            </a:r>
          </a:p>
        </p:txBody>
      </p:sp>
    </p:spTree>
    <p:extLst>
      <p:ext uri="{BB962C8B-B14F-4D97-AF65-F5344CB8AC3E}">
        <p14:creationId xmlns:p14="http://schemas.microsoft.com/office/powerpoint/2010/main" val="42226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EB4880-39DB-3E46-8052-082D25A838D2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DB45528-4820-2643-AF74-A39255E6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8A6F40C8-01C1-7F4E-A656-5B764F957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19C4A14-03AD-2647-8646-A1CCE7B3E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E4D132C-0174-B94D-84CF-2C202CDE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18B1245-026E-6447-A150-A34B9F719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EC9CBDC0-8340-DF46-9B44-537BA792C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BA1806-CAD3-E146-B4F2-59C548908D4C}"/>
              </a:ext>
            </a:extLst>
          </p:cNvPr>
          <p:cNvSpPr txBox="1"/>
          <p:nvPr/>
        </p:nvSpPr>
        <p:spPr>
          <a:xfrm>
            <a:off x="3267051" y="844477"/>
            <a:ext cx="5612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Raleway-v4020 Light" pitchFamily="2" charset="77"/>
              </a:rPr>
              <a:t>How the AFTP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595079-0E88-C24D-90C8-0FC8F81AB9D9}"/>
              </a:ext>
            </a:extLst>
          </p:cNvPr>
          <p:cNvGrpSpPr/>
          <p:nvPr/>
        </p:nvGrpSpPr>
        <p:grpSpPr>
          <a:xfrm>
            <a:off x="2781737" y="1776248"/>
            <a:ext cx="6470869" cy="4477697"/>
            <a:chOff x="2032000" y="719666"/>
            <a:chExt cx="8127999" cy="5418666"/>
          </a:xfrm>
          <a:solidFill>
            <a:srgbClr val="FDB813"/>
          </a:solidFill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4813D6B-6E9F-DE4B-9C3A-4504610495A9}"/>
                </a:ext>
              </a:extLst>
            </p:cNvPr>
            <p:cNvSpPr/>
            <p:nvPr/>
          </p:nvSpPr>
          <p:spPr>
            <a:xfrm>
              <a:off x="2032000" y="719666"/>
              <a:ext cx="6908800" cy="1625600"/>
            </a:xfrm>
            <a:custGeom>
              <a:avLst/>
              <a:gdLst>
                <a:gd name="connsiteX0" fmla="*/ 0 w 6908800"/>
                <a:gd name="connsiteY0" fmla="*/ 162560 h 1625600"/>
                <a:gd name="connsiteX1" fmla="*/ 162560 w 6908800"/>
                <a:gd name="connsiteY1" fmla="*/ 0 h 1625600"/>
                <a:gd name="connsiteX2" fmla="*/ 6746240 w 6908800"/>
                <a:gd name="connsiteY2" fmla="*/ 0 h 1625600"/>
                <a:gd name="connsiteX3" fmla="*/ 6908800 w 6908800"/>
                <a:gd name="connsiteY3" fmla="*/ 162560 h 1625600"/>
                <a:gd name="connsiteX4" fmla="*/ 6908800 w 6908800"/>
                <a:gd name="connsiteY4" fmla="*/ 1463040 h 1625600"/>
                <a:gd name="connsiteX5" fmla="*/ 6746240 w 6908800"/>
                <a:gd name="connsiteY5" fmla="*/ 1625600 h 1625600"/>
                <a:gd name="connsiteX6" fmla="*/ 162560 w 6908800"/>
                <a:gd name="connsiteY6" fmla="*/ 1625600 h 1625600"/>
                <a:gd name="connsiteX7" fmla="*/ 0 w 6908800"/>
                <a:gd name="connsiteY7" fmla="*/ 1463040 h 1625600"/>
                <a:gd name="connsiteX8" fmla="*/ 0 w 6908800"/>
                <a:gd name="connsiteY8" fmla="*/ 16256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8800" h="1625600">
                  <a:moveTo>
                    <a:pt x="0" y="162560"/>
                  </a:moveTo>
                  <a:cubicBezTo>
                    <a:pt x="0" y="72781"/>
                    <a:pt x="72781" y="0"/>
                    <a:pt x="162560" y="0"/>
                  </a:cubicBezTo>
                  <a:lnTo>
                    <a:pt x="6746240" y="0"/>
                  </a:lnTo>
                  <a:cubicBezTo>
                    <a:pt x="6836019" y="0"/>
                    <a:pt x="6908800" y="72781"/>
                    <a:pt x="6908800" y="162560"/>
                  </a:cubicBezTo>
                  <a:lnTo>
                    <a:pt x="6908800" y="1463040"/>
                  </a:lnTo>
                  <a:cubicBezTo>
                    <a:pt x="6908800" y="1552819"/>
                    <a:pt x="6836019" y="1625600"/>
                    <a:pt x="6746240" y="1625600"/>
                  </a:cubicBezTo>
                  <a:lnTo>
                    <a:pt x="162560" y="1625600"/>
                  </a:lnTo>
                  <a:cubicBezTo>
                    <a:pt x="72781" y="1625600"/>
                    <a:pt x="0" y="1552819"/>
                    <a:pt x="0" y="1463040"/>
                  </a:cubicBezTo>
                  <a:lnTo>
                    <a:pt x="0" y="162560"/>
                  </a:ln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62" tIns="295262" rIns="1954187" bIns="295262" numCol="1" spcCol="1270" anchor="ctr" anchorCtr="0">
              <a:noAutofit/>
            </a:bodyPr>
            <a:lstStyle/>
            <a:p>
              <a:pPr algn="ctr" defTabSz="2889250"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Raleway-v4020 Light" pitchFamily="2" charset="77"/>
                </a:rPr>
                <a:t>Teams </a:t>
              </a:r>
              <a:r>
                <a:rPr lang="en-US" b="1" kern="1200" dirty="0">
                  <a:latin typeface="Raleway-v4020 Light" pitchFamily="2" charset="77"/>
                </a:rPr>
                <a:t>receive the case </a:t>
              </a:r>
              <a:r>
                <a:rPr lang="en-US" dirty="0">
                  <a:latin typeface="Raleway-v4020 Light" pitchFamily="2" charset="77"/>
                </a:rPr>
                <a:t>and learn about the work, objectives and nature of the specific business.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83AE29C-F8C5-334E-B0A4-4EB1D5D603AE}"/>
                </a:ext>
              </a:extLst>
            </p:cNvPr>
            <p:cNvSpPr/>
            <p:nvPr/>
          </p:nvSpPr>
          <p:spPr>
            <a:xfrm>
              <a:off x="2641599" y="2616199"/>
              <a:ext cx="6908800" cy="1625600"/>
            </a:xfrm>
            <a:custGeom>
              <a:avLst/>
              <a:gdLst>
                <a:gd name="connsiteX0" fmla="*/ 0 w 6908800"/>
                <a:gd name="connsiteY0" fmla="*/ 162560 h 1625600"/>
                <a:gd name="connsiteX1" fmla="*/ 162560 w 6908800"/>
                <a:gd name="connsiteY1" fmla="*/ 0 h 1625600"/>
                <a:gd name="connsiteX2" fmla="*/ 6746240 w 6908800"/>
                <a:gd name="connsiteY2" fmla="*/ 0 h 1625600"/>
                <a:gd name="connsiteX3" fmla="*/ 6908800 w 6908800"/>
                <a:gd name="connsiteY3" fmla="*/ 162560 h 1625600"/>
                <a:gd name="connsiteX4" fmla="*/ 6908800 w 6908800"/>
                <a:gd name="connsiteY4" fmla="*/ 1463040 h 1625600"/>
                <a:gd name="connsiteX5" fmla="*/ 6746240 w 6908800"/>
                <a:gd name="connsiteY5" fmla="*/ 1625600 h 1625600"/>
                <a:gd name="connsiteX6" fmla="*/ 162560 w 6908800"/>
                <a:gd name="connsiteY6" fmla="*/ 1625600 h 1625600"/>
                <a:gd name="connsiteX7" fmla="*/ 0 w 6908800"/>
                <a:gd name="connsiteY7" fmla="*/ 1463040 h 1625600"/>
                <a:gd name="connsiteX8" fmla="*/ 0 w 6908800"/>
                <a:gd name="connsiteY8" fmla="*/ 16256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8800" h="1625600">
                  <a:moveTo>
                    <a:pt x="0" y="162560"/>
                  </a:moveTo>
                  <a:cubicBezTo>
                    <a:pt x="0" y="72781"/>
                    <a:pt x="72781" y="0"/>
                    <a:pt x="162560" y="0"/>
                  </a:cubicBezTo>
                  <a:lnTo>
                    <a:pt x="6746240" y="0"/>
                  </a:lnTo>
                  <a:cubicBezTo>
                    <a:pt x="6836019" y="0"/>
                    <a:pt x="6908800" y="72781"/>
                    <a:pt x="6908800" y="162560"/>
                  </a:cubicBezTo>
                  <a:lnTo>
                    <a:pt x="6908800" y="1463040"/>
                  </a:lnTo>
                  <a:cubicBezTo>
                    <a:pt x="6908800" y="1552819"/>
                    <a:pt x="6836019" y="1625600"/>
                    <a:pt x="6746240" y="1625600"/>
                  </a:cubicBezTo>
                  <a:lnTo>
                    <a:pt x="162560" y="1625600"/>
                  </a:lnTo>
                  <a:cubicBezTo>
                    <a:pt x="72781" y="1625600"/>
                    <a:pt x="0" y="1552819"/>
                    <a:pt x="0" y="1463040"/>
                  </a:cubicBezTo>
                  <a:lnTo>
                    <a:pt x="0" y="162560"/>
                  </a:ln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62" tIns="295262" rIns="1961503" bIns="295262" numCol="1" spcCol="1270" anchor="ctr" anchorCtr="0">
              <a:noAutofit/>
            </a:bodyPr>
            <a:lstStyle/>
            <a:p>
              <a:pPr lvl="0" algn="ctr" defTabSz="2889250"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Raleway-v4020 Light" pitchFamily="2" charset="77"/>
                </a:rPr>
                <a:t>Teams work on the Applied </a:t>
              </a:r>
              <a:r>
                <a:rPr lang="en-US" dirty="0" err="1">
                  <a:latin typeface="Raleway-v4020 Light" pitchFamily="2" charset="77"/>
                </a:rPr>
                <a:t>FinTech</a:t>
              </a:r>
              <a:r>
                <a:rPr lang="en-US" dirty="0">
                  <a:latin typeface="Raleway-v4020 Light" pitchFamily="2" charset="77"/>
                </a:rPr>
                <a:t> Project on </a:t>
              </a:r>
              <a:r>
                <a:rPr lang="en-US" b="1" dirty="0">
                  <a:latin typeface="Raleway-v4020 Light" pitchFamily="2" charset="77"/>
                </a:rPr>
                <a:t>regular</a:t>
              </a:r>
              <a:r>
                <a:rPr lang="en-US" dirty="0">
                  <a:latin typeface="Raleway-v4020 Light" pitchFamily="2" charset="77"/>
                </a:rPr>
                <a:t> </a:t>
              </a:r>
              <a:r>
                <a:rPr lang="en-US" b="1" dirty="0">
                  <a:latin typeface="Raleway-v4020 Light" pitchFamily="2" charset="77"/>
                </a:rPr>
                <a:t>group meetings</a:t>
              </a:r>
              <a:r>
                <a:rPr lang="en-US" dirty="0">
                  <a:latin typeface="Raleway-v4020 Light" pitchFamily="2" charset="77"/>
                </a:rPr>
                <a:t> for 4 weeks.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155EA3B-ADA4-024B-AAC7-144D550E4686}"/>
                </a:ext>
              </a:extLst>
            </p:cNvPr>
            <p:cNvSpPr/>
            <p:nvPr/>
          </p:nvSpPr>
          <p:spPr>
            <a:xfrm>
              <a:off x="3251199" y="4512732"/>
              <a:ext cx="6908800" cy="1625600"/>
            </a:xfrm>
            <a:custGeom>
              <a:avLst/>
              <a:gdLst>
                <a:gd name="connsiteX0" fmla="*/ 0 w 6908800"/>
                <a:gd name="connsiteY0" fmla="*/ 162560 h 1625600"/>
                <a:gd name="connsiteX1" fmla="*/ 162560 w 6908800"/>
                <a:gd name="connsiteY1" fmla="*/ 0 h 1625600"/>
                <a:gd name="connsiteX2" fmla="*/ 6746240 w 6908800"/>
                <a:gd name="connsiteY2" fmla="*/ 0 h 1625600"/>
                <a:gd name="connsiteX3" fmla="*/ 6908800 w 6908800"/>
                <a:gd name="connsiteY3" fmla="*/ 162560 h 1625600"/>
                <a:gd name="connsiteX4" fmla="*/ 6908800 w 6908800"/>
                <a:gd name="connsiteY4" fmla="*/ 1463040 h 1625600"/>
                <a:gd name="connsiteX5" fmla="*/ 6746240 w 6908800"/>
                <a:gd name="connsiteY5" fmla="*/ 1625600 h 1625600"/>
                <a:gd name="connsiteX6" fmla="*/ 162560 w 6908800"/>
                <a:gd name="connsiteY6" fmla="*/ 1625600 h 1625600"/>
                <a:gd name="connsiteX7" fmla="*/ 0 w 6908800"/>
                <a:gd name="connsiteY7" fmla="*/ 1463040 h 1625600"/>
                <a:gd name="connsiteX8" fmla="*/ 0 w 6908800"/>
                <a:gd name="connsiteY8" fmla="*/ 16256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8800" h="1625600">
                  <a:moveTo>
                    <a:pt x="0" y="162560"/>
                  </a:moveTo>
                  <a:cubicBezTo>
                    <a:pt x="0" y="72781"/>
                    <a:pt x="72781" y="0"/>
                    <a:pt x="162560" y="0"/>
                  </a:cubicBezTo>
                  <a:lnTo>
                    <a:pt x="6746240" y="0"/>
                  </a:lnTo>
                  <a:cubicBezTo>
                    <a:pt x="6836019" y="0"/>
                    <a:pt x="6908800" y="72781"/>
                    <a:pt x="6908800" y="162560"/>
                  </a:cubicBezTo>
                  <a:lnTo>
                    <a:pt x="6908800" y="1463040"/>
                  </a:lnTo>
                  <a:cubicBezTo>
                    <a:pt x="6908800" y="1552819"/>
                    <a:pt x="6836019" y="1625600"/>
                    <a:pt x="6746240" y="1625600"/>
                  </a:cubicBezTo>
                  <a:lnTo>
                    <a:pt x="162560" y="1625600"/>
                  </a:lnTo>
                  <a:cubicBezTo>
                    <a:pt x="72781" y="1625600"/>
                    <a:pt x="0" y="1552819"/>
                    <a:pt x="0" y="1463040"/>
                  </a:cubicBezTo>
                  <a:lnTo>
                    <a:pt x="0" y="162560"/>
                  </a:ln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62" tIns="295262" rIns="1961503" bIns="295262" numCol="1" spcCol="1270" anchor="ctr" anchorCtr="0">
              <a:noAutofit/>
            </a:bodyPr>
            <a:lstStyle/>
            <a:p>
              <a:pPr lvl="0" algn="ctr" defTabSz="2889250"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Raleway-v4020 Light" pitchFamily="2" charset="77"/>
                </a:rPr>
                <a:t>Project teams summarize their 4-week work and produce project outputs to present at the final event 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6290DE7-89BF-E34B-8F08-2E552B2AECEF}"/>
                </a:ext>
              </a:extLst>
            </p:cNvPr>
            <p:cNvSpPr/>
            <p:nvPr/>
          </p:nvSpPr>
          <p:spPr>
            <a:xfrm>
              <a:off x="7884159" y="1952412"/>
              <a:ext cx="1056640" cy="1056640"/>
            </a:xfrm>
            <a:custGeom>
              <a:avLst/>
              <a:gdLst>
                <a:gd name="connsiteX0" fmla="*/ 0 w 1056640"/>
                <a:gd name="connsiteY0" fmla="*/ 581152 h 1056640"/>
                <a:gd name="connsiteX1" fmla="*/ 237744 w 1056640"/>
                <a:gd name="connsiteY1" fmla="*/ 581152 h 1056640"/>
                <a:gd name="connsiteX2" fmla="*/ 237744 w 1056640"/>
                <a:gd name="connsiteY2" fmla="*/ 0 h 1056640"/>
                <a:gd name="connsiteX3" fmla="*/ 818896 w 1056640"/>
                <a:gd name="connsiteY3" fmla="*/ 0 h 1056640"/>
                <a:gd name="connsiteX4" fmla="*/ 818896 w 1056640"/>
                <a:gd name="connsiteY4" fmla="*/ 581152 h 1056640"/>
                <a:gd name="connsiteX5" fmla="*/ 1056640 w 1056640"/>
                <a:gd name="connsiteY5" fmla="*/ 581152 h 1056640"/>
                <a:gd name="connsiteX6" fmla="*/ 528320 w 1056640"/>
                <a:gd name="connsiteY6" fmla="*/ 1056640 h 1056640"/>
                <a:gd name="connsiteX7" fmla="*/ 0 w 1056640"/>
                <a:gd name="connsiteY7" fmla="*/ 581152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6640" h="1056640">
                  <a:moveTo>
                    <a:pt x="0" y="581152"/>
                  </a:moveTo>
                  <a:lnTo>
                    <a:pt x="237744" y="581152"/>
                  </a:lnTo>
                  <a:lnTo>
                    <a:pt x="237744" y="0"/>
                  </a:lnTo>
                  <a:lnTo>
                    <a:pt x="818896" y="0"/>
                  </a:lnTo>
                  <a:lnTo>
                    <a:pt x="818896" y="581152"/>
                  </a:lnTo>
                  <a:lnTo>
                    <a:pt x="1056640" y="581152"/>
                  </a:lnTo>
                  <a:lnTo>
                    <a:pt x="528320" y="1056640"/>
                  </a:lnTo>
                  <a:lnTo>
                    <a:pt x="0" y="581152"/>
                  </a:ln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3464" tIns="45720" rIns="283464" bIns="307238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kern="1200">
                <a:latin typeface="Raleway-v4020 Light" pitchFamily="2" charset="77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3FFCFEC-658E-244C-A80B-10E2F5B7178C}"/>
                </a:ext>
              </a:extLst>
            </p:cNvPr>
            <p:cNvSpPr/>
            <p:nvPr/>
          </p:nvSpPr>
          <p:spPr>
            <a:xfrm>
              <a:off x="8493759" y="3838108"/>
              <a:ext cx="1056640" cy="1056640"/>
            </a:xfrm>
            <a:custGeom>
              <a:avLst/>
              <a:gdLst>
                <a:gd name="connsiteX0" fmla="*/ 0 w 1056640"/>
                <a:gd name="connsiteY0" fmla="*/ 581152 h 1056640"/>
                <a:gd name="connsiteX1" fmla="*/ 237744 w 1056640"/>
                <a:gd name="connsiteY1" fmla="*/ 581152 h 1056640"/>
                <a:gd name="connsiteX2" fmla="*/ 237744 w 1056640"/>
                <a:gd name="connsiteY2" fmla="*/ 0 h 1056640"/>
                <a:gd name="connsiteX3" fmla="*/ 818896 w 1056640"/>
                <a:gd name="connsiteY3" fmla="*/ 0 h 1056640"/>
                <a:gd name="connsiteX4" fmla="*/ 818896 w 1056640"/>
                <a:gd name="connsiteY4" fmla="*/ 581152 h 1056640"/>
                <a:gd name="connsiteX5" fmla="*/ 1056640 w 1056640"/>
                <a:gd name="connsiteY5" fmla="*/ 581152 h 1056640"/>
                <a:gd name="connsiteX6" fmla="*/ 528320 w 1056640"/>
                <a:gd name="connsiteY6" fmla="*/ 1056640 h 1056640"/>
                <a:gd name="connsiteX7" fmla="*/ 0 w 1056640"/>
                <a:gd name="connsiteY7" fmla="*/ 581152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6640" h="1056640">
                  <a:moveTo>
                    <a:pt x="0" y="581152"/>
                  </a:moveTo>
                  <a:lnTo>
                    <a:pt x="237744" y="581152"/>
                  </a:lnTo>
                  <a:lnTo>
                    <a:pt x="237744" y="0"/>
                  </a:lnTo>
                  <a:lnTo>
                    <a:pt x="818896" y="0"/>
                  </a:lnTo>
                  <a:lnTo>
                    <a:pt x="818896" y="581152"/>
                  </a:lnTo>
                  <a:lnTo>
                    <a:pt x="1056640" y="581152"/>
                  </a:lnTo>
                  <a:lnTo>
                    <a:pt x="528320" y="1056640"/>
                  </a:lnTo>
                  <a:lnTo>
                    <a:pt x="0" y="581152"/>
                  </a:lnTo>
                  <a:close/>
                </a:path>
              </a:pathLst>
            </a:cu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3464" tIns="45720" rIns="283464" bIns="307238" numCol="1" spcCol="1270" anchor="ctr" anchorCtr="0">
              <a:noAutofit/>
            </a:bodyPr>
            <a:lstStyle/>
            <a:p>
              <a:pPr marL="0" lvl="0" indent="0" algn="ctr" defTabSz="1600200"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kern="1200">
                <a:latin typeface="Raleway-v4020 Ligh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57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CD9207C-91E5-894A-9B31-AFA788BDA12A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5B1F1BE-3519-D94E-937F-90A4FDEEA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B4612F1-B15B-114C-B3FB-62E626A8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D3CC510-6183-564F-A152-3BC3F7F17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FAE576B-0E48-F049-808B-4E5C80BD4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6A67BA9-7396-0440-9851-C4E832AFF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D3C6DED-D516-8C44-8F7D-3FA14C37A2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2C186D-EF4E-8F42-957E-EB5E42B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62" y="1212044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Raleway-v4020 Light" pitchFamily="2" charset="77"/>
              </a:rPr>
              <a:t>Support throughout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28F3F-3048-3B4C-987C-C88F895A1AC8}"/>
              </a:ext>
            </a:extLst>
          </p:cNvPr>
          <p:cNvSpPr txBox="1"/>
          <p:nvPr/>
        </p:nvSpPr>
        <p:spPr>
          <a:xfrm>
            <a:off x="2156547" y="2704512"/>
            <a:ext cx="7677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Raleway-v4020 Light" pitchFamily="2" charset="77"/>
              </a:rPr>
              <a:t>Workshop at Deloitte offices in Glasgow </a:t>
            </a:r>
            <a:r>
              <a:rPr lang="en-US" sz="2000" dirty="0">
                <a:latin typeface="Raleway-v4020 Light" pitchFamily="2" charset="77"/>
              </a:rPr>
              <a:t>on Monday 22</a:t>
            </a:r>
            <a:r>
              <a:rPr lang="en-US" sz="2000" baseline="30000" dirty="0">
                <a:latin typeface="Raleway-v4020 Light" pitchFamily="2" charset="77"/>
              </a:rPr>
              <a:t>nd</a:t>
            </a:r>
            <a:r>
              <a:rPr lang="en-US" sz="2000" dirty="0">
                <a:latin typeface="Raleway-v4020 Light" pitchFamily="2" charset="77"/>
              </a:rPr>
              <a:t> October</a:t>
            </a:r>
            <a:r>
              <a:rPr lang="en-GB" sz="2000" dirty="0">
                <a:latin typeface="Raleway-v4020 Light" pitchFamily="2" charset="7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19B2E-90A9-FA42-BD9D-18B0DCF4EB45}"/>
              </a:ext>
            </a:extLst>
          </p:cNvPr>
          <p:cNvSpPr txBox="1"/>
          <p:nvPr/>
        </p:nvSpPr>
        <p:spPr>
          <a:xfrm>
            <a:off x="2156546" y="3585175"/>
            <a:ext cx="8005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Raleway-v4020 Light" pitchFamily="2" charset="77"/>
              </a:rPr>
              <a:t>Mentors: Deloitte, Previse, </a:t>
            </a:r>
            <a:r>
              <a:rPr lang="en-GB" sz="2000" dirty="0" err="1">
                <a:latin typeface="Raleway-v4020 Light" pitchFamily="2" charset="77"/>
              </a:rPr>
              <a:t>Castlight</a:t>
            </a:r>
            <a:r>
              <a:rPr lang="en-GB" sz="2000" dirty="0">
                <a:latin typeface="Raleway-v4020 Light" pitchFamily="2" charset="77"/>
              </a:rPr>
              <a:t> Financial, Morgan Stanley.</a:t>
            </a:r>
            <a:endParaRPr lang="en-US" sz="2000" dirty="0">
              <a:latin typeface="Raleway-v4020 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19E42-A915-CE42-949D-F346D121A162}"/>
              </a:ext>
            </a:extLst>
          </p:cNvPr>
          <p:cNvSpPr txBox="1"/>
          <p:nvPr/>
        </p:nvSpPr>
        <p:spPr>
          <a:xfrm>
            <a:off x="2156546" y="5167793"/>
            <a:ext cx="7764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000" dirty="0">
                <a:latin typeface="Raleway-v4020 Light" pitchFamily="2" charset="77"/>
              </a:rPr>
              <a:t>The Orca team is available for a 45 min (max) call per team. </a:t>
            </a:r>
          </a:p>
          <a:p>
            <a:endParaRPr lang="en-US" sz="2000" dirty="0">
              <a:latin typeface="Raleway-v4020 Ligh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8A4E2-9B85-B844-9869-816F0E7A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98" y="4077242"/>
            <a:ext cx="1409047" cy="79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C414A-C008-E842-92E0-DE08C4D9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72" y="5689055"/>
            <a:ext cx="2592515" cy="69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510DC-4311-BF43-9F70-2C69A9F0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70" y="4139961"/>
            <a:ext cx="1474703" cy="67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BF2D6-4C7D-E546-B765-5FAE33AD5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626" y="4283247"/>
            <a:ext cx="1613091" cy="35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02634-99E1-9C44-86CA-58C0AE01E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470" y="4235551"/>
            <a:ext cx="1624005" cy="351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405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C988A5-5254-F947-A800-C88205514C45}"/>
              </a:ext>
            </a:extLst>
          </p:cNvPr>
          <p:cNvGrpSpPr/>
          <p:nvPr/>
        </p:nvGrpSpPr>
        <p:grpSpPr>
          <a:xfrm>
            <a:off x="1227627" y="5290522"/>
            <a:ext cx="7886587" cy="1606100"/>
            <a:chOff x="3175" y="4204494"/>
            <a:chExt cx="12188825" cy="2744114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292E9AF2-60F0-384D-BA29-738380BA3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502" y="5456594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D2BBE99A-175C-B542-B274-8E642C2A8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9058" y="4444425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07A39996-A703-9445-B5B0-BFECFA0C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382" y="5052993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09615A5C-DAEE-7048-B2F2-5509F6D62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3" y="4687534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9DB7E5BA-1D9C-5F4C-B9C6-5D9EB2238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441" y="4204494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031D9CEE-F0F7-B447-9B74-B3D2B68EE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4293475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rgbClr val="F5F5F5">
                <a:lumMod val="95000"/>
              </a:srgb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pPr defTabSz="457189">
                <a:defRPr/>
              </a:pPr>
              <a:endParaRPr lang="id-ID" sz="1351" kern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130F9C-81F0-B944-90FD-13F6AEE9C95D}"/>
              </a:ext>
            </a:extLst>
          </p:cNvPr>
          <p:cNvSpPr txBox="1"/>
          <p:nvPr/>
        </p:nvSpPr>
        <p:spPr>
          <a:xfrm>
            <a:off x="3980990" y="1815867"/>
            <a:ext cx="3956740" cy="4726841"/>
          </a:xfrm>
          <a:prstGeom prst="foldedCorner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aleway-v4020 Light" pitchFamily="2" charset="77"/>
              </a:rPr>
              <a:t>The project outputs for the AFTP consist of (1) </a:t>
            </a:r>
            <a:r>
              <a:rPr lang="en-GB" sz="2000" b="1" dirty="0">
                <a:latin typeface="Raleway-v4020 Light" pitchFamily="2" charset="77"/>
              </a:rPr>
              <a:t>Report</a:t>
            </a:r>
            <a:r>
              <a:rPr lang="en-GB" sz="2000" dirty="0">
                <a:latin typeface="Raleway-v4020 Light" pitchFamily="2" charset="77"/>
              </a:rPr>
              <a:t> and (2) </a:t>
            </a:r>
            <a:r>
              <a:rPr lang="en-GB" sz="2000" b="1" dirty="0">
                <a:latin typeface="Raleway-v4020 Light" pitchFamily="2" charset="77"/>
              </a:rPr>
              <a:t>Presentation</a:t>
            </a:r>
            <a:r>
              <a:rPr lang="en-GB" sz="2000" dirty="0">
                <a:latin typeface="Raleway-v4020 Light" pitchFamily="2" charset="77"/>
              </a:rPr>
              <a:t>. </a:t>
            </a:r>
          </a:p>
          <a:p>
            <a:pPr algn="ctr"/>
            <a:endParaRPr lang="en-GB" sz="2000" dirty="0">
              <a:latin typeface="Raleway-v4020 Light" pitchFamily="2" charset="77"/>
            </a:endParaRPr>
          </a:p>
          <a:p>
            <a:pPr algn="ctr"/>
            <a:r>
              <a:rPr lang="en-GB" sz="2000" dirty="0">
                <a:latin typeface="Raleway-v4020 Light" pitchFamily="2" charset="77"/>
              </a:rPr>
              <a:t>The project outputs should include, but they are not limited to, the following:</a:t>
            </a:r>
          </a:p>
          <a:p>
            <a:pPr algn="ctr"/>
            <a:endParaRPr lang="en-GB" sz="2000" dirty="0">
              <a:latin typeface="Raleway-v4020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Raleway-v4020 Light" pitchFamily="2" charset="77"/>
              </a:rPr>
              <a:t>Approach undertaken by the team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Raleway-v4020 Light" pitchFamily="2" charset="77"/>
              </a:rPr>
              <a:t>Main findings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Raleway-v4020 Light" pitchFamily="2" charset="77"/>
              </a:rPr>
              <a:t>Recommendations / Solutions to the business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835CF-C7E6-234B-B9DB-AF16FC9FC6F0}"/>
              </a:ext>
            </a:extLst>
          </p:cNvPr>
          <p:cNvSpPr txBox="1"/>
          <p:nvPr/>
        </p:nvSpPr>
        <p:spPr>
          <a:xfrm>
            <a:off x="3342286" y="1027712"/>
            <a:ext cx="5234149" cy="715089"/>
          </a:xfrm>
          <a:prstGeom prst="roundRect">
            <a:avLst/>
          </a:prstGeom>
          <a:solidFill>
            <a:srgbClr val="FDB813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leway-v4020 Light" pitchFamily="2" charset="77"/>
              </a:rPr>
              <a:t>What you will produce</a:t>
            </a:r>
          </a:p>
        </p:txBody>
      </p:sp>
    </p:spTree>
    <p:extLst>
      <p:ext uri="{BB962C8B-B14F-4D97-AF65-F5344CB8AC3E}">
        <p14:creationId xmlns:p14="http://schemas.microsoft.com/office/powerpoint/2010/main" val="1320425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462</Words>
  <Application>Microsoft Macintosh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</vt:lpstr>
      <vt:lpstr>Raleway-v4020 Light</vt:lpstr>
      <vt:lpstr>Wingdings</vt:lpstr>
      <vt:lpstr>1_Office Theme</vt:lpstr>
      <vt:lpstr>PowerPoint Presentation</vt:lpstr>
      <vt:lpstr>What is the AFTP about?</vt:lpstr>
      <vt:lpstr>PowerPoint Presentation</vt:lpstr>
      <vt:lpstr>What is the business participating?</vt:lpstr>
      <vt:lpstr>PowerPoint Presentation</vt:lpstr>
      <vt:lpstr>PowerPoint Presentation</vt:lpstr>
      <vt:lpstr>PowerPoint Presentation</vt:lpstr>
      <vt:lpstr>Support throughout the project</vt:lpstr>
      <vt:lpstr>PowerPoint Presentation</vt:lpstr>
      <vt:lpstr>PowerPoint Presentation</vt:lpstr>
      <vt:lpstr>Timeline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Elisabetta Trasatti</dc:creator>
  <cp:lastModifiedBy>Elisabetta Trasatti</cp:lastModifiedBy>
  <cp:revision>36</cp:revision>
  <dcterms:created xsi:type="dcterms:W3CDTF">2018-09-09T11:06:47Z</dcterms:created>
  <dcterms:modified xsi:type="dcterms:W3CDTF">2018-09-24T19:33:42Z</dcterms:modified>
</cp:coreProperties>
</file>